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9" Type="http://schemas.openxmlformats.org/officeDocument/2006/relationships/slide" Target="slides/slide4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9" Type="http://schemas.openxmlformats.org/officeDocument/2006/relationships/slide" Target="slides/slide25.xml"/><Relationship Id="rId50" Type="http://schemas.openxmlformats.org/officeDocument/2006/relationships/slide" Target="slides/slide4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Google Shape;2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a0cc710_3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a0cc710_3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a19b2a2_24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a19b2a2_2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a0cc710_3_1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a0cc710_3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a0cc710_3_6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a0cc710_3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 MACCDC last year, Christian literally didn’t get a keyboard.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have no idea what teams have infighting the captain needs to deal with…we don’t invite people like that to our team. For CDE, you shouldn’t either :)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Keeping team on track is important though.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6acf4299_4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6acf4299_4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7255f06f_461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7255f06f_46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a0cc710_3_6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a0cc710_3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the heck team has a spare person to do this?</a:t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a0cc710_3_7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a0cc710_3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That’s Bryan for us.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Maybe talk a bit about egress filtering</a:t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a0cc710_3_7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a0cc710_3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Ah, this is me. I don’t use half of the stuff on this slide lol.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 do have some info about common red team tricks that I reference.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Beyond that, I confirm config on all services, change default creds, and rinse &amp; repeat.</a:t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8e1a55d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8e1a55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do not have time for tripwire lol.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g28cc9b6b27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Google Shape;32;g28cc9b6b2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8e1a55d_0_3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8e1a55d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a0cc710_3_8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a0cc710_3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a19b2a2_24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a19b2a2_24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bb29e04_3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bb29e04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bb29e04_3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bb29e04_3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bb29e04_3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bb29e04_3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5cd64088_2_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5cd64088_2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27255f06f_46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27255f06f_4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7255f06f_46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27255f06f_4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a0cc710_6_4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a0cc710_6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ga0cc710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Google Shape;38;ga0cc710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One of the things about getting advice from the red team is that they don’t always know the best way to defend against their attacks.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We’ll be your commentary to that effect :)</a:t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a0cc710_6_4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a0cc710_6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8e1a55d_0_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Google Shape;206;g8e1a55d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a0cc710_6_2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a0cc710_6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a0cc710_6_3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a0cc710_6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a0cc710_3_1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4" name="Google Shape;224;ga0cc710_3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a0cc710_6_5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a0cc710_6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a0cc710_3_2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a0cc710_3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a0cc710_6_5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a0cc710_6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a0cc710_3_2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a0cc710_3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a0cc710_6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a0cc710_6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a0cc710_2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Google Shape;45;ga0cc710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a0cc710_6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a0cc710_6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ga0cc710_6_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6" name="Google Shape;266;ga0cc710_6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a0cc710_6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a0cc710_6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a0cc710_3_3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a0cc710_3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a0cc710_3_8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a0cc710_3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a0cc710_3_3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ga0cc710_3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a0cc710_3_4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a0cc710_3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a0cc710_3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Google Shape;51;ga0cc710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a0cc710_3_4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a0cc710_3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Can’t say I recommend patching everything</a:t>
            </a:r>
            <a:r>
              <a:rPr lang="en"/>
              <a:t>...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8e1a55d_0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8e1a55d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So… um… we’re pretty convinced there was one actual 0day at Nationals, ask Bryan if you want to hear about it.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yeah, the rest of this slide is accurate.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a0cc710_2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a0cc710_2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a0cc710_3_5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a0cc710_3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>
            <p:ph type="ctrTitle"/>
          </p:nvPr>
        </p:nvSpPr>
        <p:spPr>
          <a:xfrm>
            <a:off x="685800" y="2111123"/>
            <a:ext cx="7772400" cy="154647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" type="subTitle"/>
          </p:nvPr>
        </p:nvSpPr>
        <p:spPr>
          <a:xfrm>
            <a:off x="685800" y="3786738"/>
            <a:ext cx="7772400" cy="104631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  <a:defRPr b="0" i="0" sz="3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1" type="body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4"/>
          <p:cNvSpPr txBox="1"/>
          <p:nvPr>
            <p:ph idx="1" type="body"/>
          </p:nvPr>
        </p:nvSpPr>
        <p:spPr>
          <a:xfrm>
            <a:off x="457200" y="1600200"/>
            <a:ext cx="3994526" cy="49675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17" name="Google Shape;17;p4"/>
          <p:cNvSpPr txBox="1"/>
          <p:nvPr>
            <p:ph idx="2" type="body"/>
          </p:nvPr>
        </p:nvSpPr>
        <p:spPr>
          <a:xfrm>
            <a:off x="4692274" y="1600200"/>
            <a:ext cx="3994526" cy="49675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indent="-381000" lvl="1" marL="9144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indent="-381000" lvl="2" marL="13716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indent="-342900" lvl="3" marL="18288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indent="-342900" lvl="5" marL="27432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indent="-342900" lvl="6" marL="32004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indent="-342900" lvl="7" marL="36576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indent="-342900" lvl="8" marL="41148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/>
          <p:nvPr>
            <p:ph idx="1" type="body"/>
          </p:nvPr>
        </p:nvSpPr>
        <p:spPr>
          <a:xfrm>
            <a:off x="457200" y="5875079"/>
            <a:ext cx="8229600" cy="69269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1pPr>
            <a:lvl2pPr indent="-342900" lvl="1" marL="914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2pPr>
            <a:lvl3pPr indent="-342900" lvl="2" marL="1371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3pPr>
            <a:lvl4pPr indent="-342900" lvl="3" marL="1828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4pPr>
            <a:lvl5pPr indent="-342900" lvl="4" marL="22860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5pPr>
            <a:lvl6pPr indent="-342900" lvl="5" marL="2743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6pPr>
            <a:lvl7pPr indent="-342900" lvl="6" marL="32004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sz="1800">
                <a:solidFill>
                  <a:schemeClr val="dk1"/>
                </a:solidFill>
              </a:defRPr>
            </a:lvl7pPr>
            <a:lvl8pPr indent="-342900" lvl="7" marL="36576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sz="1800">
                <a:solidFill>
                  <a:schemeClr val="dk1"/>
                </a:solidFill>
              </a:defRPr>
            </a:lvl8pPr>
            <a:lvl9pPr indent="-342900" lvl="8" marL="41148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96757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19100" lvl="0" marL="45720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○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s://technet.microsoft.com/en-us/library/security/3062591.aspx" TargetMode="Externa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hyperlink" Target="http://blog.spiderlabs.com/2013/04/web-application-defenders-cookbook-ccdc-blue-team-cheatsheet.html" TargetMode="Externa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8"/>
          <p:cNvSpPr txBox="1"/>
          <p:nvPr>
            <p:ph type="ctrTitle"/>
          </p:nvPr>
        </p:nvSpPr>
        <p:spPr>
          <a:xfrm>
            <a:off x="685800" y="2111123"/>
            <a:ext cx="7772400" cy="1546475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win CCDC</a:t>
            </a:r>
            <a:endParaRPr/>
          </a:p>
        </p:txBody>
      </p:sp>
      <p:sp>
        <p:nvSpPr>
          <p:cNvPr id="28" name="Google Shape;28;p8"/>
          <p:cNvSpPr txBox="1"/>
          <p:nvPr>
            <p:ph idx="1" type="subTitle"/>
          </p:nvPr>
        </p:nvSpPr>
        <p:spPr>
          <a:xfrm>
            <a:off x="685800" y="3786738"/>
            <a:ext cx="7772400" cy="1046317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Red Team perspective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With Blue Team commentary</a:t>
            </a:r>
            <a:endParaRPr/>
          </a:p>
        </p:txBody>
      </p:sp>
      <p:sp>
        <p:nvSpPr>
          <p:cNvPr id="29" name="Google Shape;29;p8"/>
          <p:cNvSpPr txBox="1"/>
          <p:nvPr/>
        </p:nvSpPr>
        <p:spPr>
          <a:xfrm>
            <a:off x="31750" y="4730750"/>
            <a:ext cx="9101700" cy="145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PRESENTATION IS FREE FOR ANY AND ALL USE AND UNDER NO LICENSE.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First created in 2010, Updated each year. Last update 2/3/2016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tweaked 10/17/2017 - Zack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And tweaked 10/8/2019 - Anna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idx="4294967295"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Know your team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Roles &amp; Chain of Command</a:t>
            </a:r>
            <a:endParaRPr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Team Captain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Gopher</a:t>
            </a:r>
            <a:endParaRPr/>
          </a:p>
          <a:p>
            <a:pPr indent="-381000" lvl="2" marL="1371600" rtl="0" algn="l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en"/>
              <a:t>Firewall Admin</a:t>
            </a:r>
            <a:endParaRPr/>
          </a:p>
          <a:p>
            <a:pPr indent="-381000" lvl="2" marL="1371600" rtl="0" algn="l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en"/>
              <a:t>Linux Admin</a:t>
            </a:r>
            <a:endParaRPr/>
          </a:p>
          <a:p>
            <a:pPr indent="-381000" lvl="2" marL="1371600" rtl="0" algn="l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en"/>
              <a:t>Windows Admin</a:t>
            </a:r>
            <a:endParaRPr/>
          </a:p>
          <a:p>
            <a:pPr indent="-381000" lvl="2" marL="1371600" rtl="0" algn="l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en"/>
              <a:t>Web Admin</a:t>
            </a:r>
            <a:endParaRPr/>
          </a:p>
          <a:p>
            <a:pPr indent="-381000" lvl="2" marL="1371600" rtl="0" algn="l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en"/>
              <a:t>Client Services</a:t>
            </a:r>
            <a:endParaRPr/>
          </a:p>
          <a:p>
            <a:pPr indent="-381000" lvl="2" marL="1371600" rtl="0" algn="l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en"/>
              <a:t>Incident Responder</a:t>
            </a:r>
            <a:endParaRPr/>
          </a:p>
        </p:txBody>
      </p:sp>
      <p:sp>
        <p:nvSpPr>
          <p:cNvPr id="89" name="Google Shape;89;p18"/>
          <p:cNvSpPr txBox="1"/>
          <p:nvPr/>
        </p:nvSpPr>
        <p:spPr>
          <a:xfrm>
            <a:off x="1150375" y="5338925"/>
            <a:ext cx="5766600" cy="5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list is in order of importance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Know your role</a:t>
            </a:r>
            <a:endParaRPr/>
          </a:p>
        </p:txBody>
      </p:sp>
      <p:sp>
        <p:nvSpPr>
          <p:cNvPr id="95" name="Google Shape;95;p19"/>
          <p:cNvSpPr txBox="1"/>
          <p:nvPr>
            <p:ph idx="1" type="subTitle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period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Team Captain Roles / Responsibilities</a:t>
            </a:r>
            <a:endParaRPr/>
          </a:p>
        </p:txBody>
      </p:sp>
      <p:sp>
        <p:nvSpPr>
          <p:cNvPr id="101" name="Google Shape;101;p20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Make sure everyone is where and when they need to be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Coordinate responsibilities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Constantly ask for feedback on tasks assigned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Answer to the CEO and go to any and all meetings that are part of injects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Focus team on objectives</a:t>
            </a:r>
            <a:endParaRPr/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●"/>
            </a:pPr>
            <a:r>
              <a:rPr lang="en"/>
              <a:t>Stop any infighting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Channel feedback from internal and external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STAY OFF THE KEYBOARD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Team Captain Roles / Responsibilities (Cont'd)</a:t>
            </a:r>
            <a:endParaRPr/>
          </a:p>
        </p:txBody>
      </p:sp>
      <p:sp>
        <p:nvSpPr>
          <p:cNvPr id="107" name="Google Shape;107;p21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b="1" lang="en" sz="2400"/>
              <a:t>When you go to a meeting with the CEO, have a report of your current team status written/printed on paper (or in PPT if your competition supports that). DO NOT GO INTO A MEETING EMPTY HANDED.</a:t>
            </a:r>
            <a:endParaRPr b="1" sz="24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b="1" lang="en" sz="2400"/>
              <a:t>1 page or less</a:t>
            </a:r>
            <a:endParaRPr b="1" sz="24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b="1" lang="en" sz="2400"/>
              <a:t>Good stats to have on that paper are</a:t>
            </a:r>
            <a:r>
              <a:rPr lang="en" sz="2400"/>
              <a:t> 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# of injects completed/underway/completed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"working on" status for every member of the team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# of compromises found/cleaning/removed (be sure you have details on every one of these)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future plans on how to deal with injects, security (compromise) and team organization better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Team Captain Roles / Responsibilities (Cont'd)</a:t>
            </a:r>
            <a:endParaRPr/>
          </a:p>
        </p:txBody>
      </p:sp>
      <p:sp>
        <p:nvSpPr>
          <p:cNvPr id="113" name="Google Shape;113;p22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●"/>
            </a:pPr>
            <a:r>
              <a:rPr lang="en"/>
              <a:t>The team captain should </a:t>
            </a:r>
            <a:r>
              <a:rPr b="1" i="1" lang="en"/>
              <a:t>_NOT_</a:t>
            </a:r>
            <a:r>
              <a:rPr lang="en"/>
              <a:t> be your most technical person. That person should be on the keyboard. You team captain should be able to manage projects, tasks, and people well. That is their job.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trike="sngStrike"/>
              <a:t>Secretary</a:t>
            </a:r>
            <a:r>
              <a:rPr lang="en"/>
              <a:t> Executive Assistant / Gopher</a:t>
            </a:r>
            <a:endParaRPr/>
          </a:p>
        </p:txBody>
      </p:sp>
      <p:sp>
        <p:nvSpPr>
          <p:cNvPr id="119" name="Google Shape;119;p23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Get/Download anything that is needed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Get supplies / food stuffs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Step in for Team Captain when not present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Support all other roles as needed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Deal with all paperwork based injects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Inherits all physical security responsibilities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Defend team against Nerf assaults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000"/>
              <a:buChar char="●"/>
            </a:pPr>
            <a:r>
              <a:rPr lang="en">
                <a:solidFill>
                  <a:srgbClr val="0000FF"/>
                </a:solidFill>
              </a:rPr>
              <a:t>Don’t have this. Please don’t have this. It’s useless</a:t>
            </a:r>
            <a:endParaRPr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Firewall admin</a:t>
            </a:r>
            <a:endParaRPr/>
          </a:p>
        </p:txBody>
      </p:sp>
      <p:sp>
        <p:nvSpPr>
          <p:cNvPr id="125" name="Google Shape;125;p24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RAISE SHIELDS Mr Sulu!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Monitor OUTBOUND connections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Know your firewall and how to configure it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Have or know exactly where to get any and all software you need to administer the firewall given to you.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Egress and Ingress filtering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IPv6 OFF (Unless required)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deny any any is your friend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Wireless gear is your baby, WPA2, WPS off (if possible), and long pass phrase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Pass off Incident Reports to IR person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CAPRICA (ACL generator) is _AWESOME_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http://code.google.com/p/capirca/</a:t>
            </a:r>
            <a:endParaRPr sz="2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Linux Admin</a:t>
            </a:r>
            <a:endParaRPr/>
          </a:p>
        </p:txBody>
      </p:sp>
      <p:sp>
        <p:nvSpPr>
          <p:cNvPr id="131" name="Google Shape;131;p25"/>
          <p:cNvSpPr txBox="1"/>
          <p:nvPr>
            <p:ph idx="1" type="body"/>
          </p:nvPr>
        </p:nvSpPr>
        <p:spPr>
          <a:xfrm>
            <a:off x="457200" y="1600200"/>
            <a:ext cx="84507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195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●"/>
            </a:pPr>
            <a:r>
              <a:rPr lang="en" sz="2100"/>
              <a:t>Upgrade your kernel ASAP</a:t>
            </a:r>
            <a:endParaRPr sz="2100"/>
          </a:p>
          <a:p>
            <a:pPr indent="-3619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●"/>
            </a:pPr>
            <a:r>
              <a:rPr lang="en" sz="2100"/>
              <a:t>Fail2Ban</a:t>
            </a:r>
            <a:endParaRPr sz="2100"/>
          </a:p>
          <a:p>
            <a:pPr indent="-3619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●"/>
            </a:pPr>
            <a:r>
              <a:rPr lang="en" sz="2100"/>
              <a:t>If ($PHP) then shoot.self; (Fix php.ini)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SETUID</a:t>
            </a:r>
            <a:endParaRPr sz="2100"/>
          </a:p>
          <a:p>
            <a:pPr indent="-3619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●"/>
            </a:pPr>
            <a:r>
              <a:rPr lang="en" sz="2100"/>
              <a:t>Watch those auth logs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Create a process list file so IR can diff it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Remove any unused users or services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>
                <a:solidFill>
                  <a:srgbClr val="FF0000"/>
                </a:solidFill>
              </a:rPr>
              <a:t>IPTSTATE</a:t>
            </a:r>
            <a:r>
              <a:rPr lang="en" sz="2100"/>
              <a:t> is like TCPview for Linux, use it. love it.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" sz="2100"/>
              <a:t>GRSEC IF YOU HAVE TIME, custom kernels take time to compile but, it's fun to watch Red Teamers attempt privilege escalation on older kernels.</a:t>
            </a:r>
            <a:endParaRPr sz="21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" sz="2100"/>
              <a:t>Turn off the ability to change grsec settings via sysctl</a:t>
            </a:r>
            <a:endParaRPr sz="21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" sz="2100"/>
              <a:t>Turn on EXEC logging</a:t>
            </a:r>
            <a:endParaRPr sz="2100"/>
          </a:p>
          <a:p>
            <a:pPr indent="-361950" lvl="1" marL="914400" rtl="0" algn="l">
              <a:spcBef>
                <a:spcPts val="0"/>
              </a:spcBef>
              <a:spcAft>
                <a:spcPts val="0"/>
              </a:spcAft>
              <a:buSzPts val="2100"/>
              <a:buChar char="○"/>
            </a:pPr>
            <a:r>
              <a:rPr lang="en" sz="2100"/>
              <a:t>Watch the audit log for signs of escalation attempts</a:t>
            </a:r>
            <a:endParaRPr sz="21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Linux Admin (cont'd)</a:t>
            </a:r>
            <a:endParaRPr/>
          </a:p>
        </p:txBody>
      </p:sp>
      <p:sp>
        <p:nvSpPr>
          <p:cNvPr id="137" name="Google Shape;137;p26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●"/>
            </a:pPr>
            <a:r>
              <a:rPr lang="en" sz="2400"/>
              <a:t>File Integrity logging pays dividends:</a:t>
            </a:r>
            <a:endParaRPr sz="2400"/>
          </a:p>
          <a:p>
            <a:pPr indent="-4191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○"/>
            </a:pPr>
            <a:r>
              <a:rPr lang="en"/>
              <a:t>Tripwire</a:t>
            </a:r>
            <a:endParaRPr/>
          </a:p>
          <a:p>
            <a:pPr indent="-4191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○"/>
            </a:pPr>
            <a:r>
              <a:rPr lang="en"/>
              <a:t>OSSec (has pre-configurations for most *nix)</a:t>
            </a:r>
            <a:endParaRPr/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●"/>
            </a:pPr>
            <a:r>
              <a:rPr lang="en" sz="2400"/>
              <a:t>Nothing new should enter here without you knowing: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/tmp/ (new files or binaries in here are bad news)</a:t>
            </a:r>
            <a:endParaRPr/>
          </a:p>
          <a:p>
            <a:pPr indent="-381000" lvl="2" marL="1371600" rtl="0" algn="l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en"/>
              <a:t>.hidden directory is a common place to put stuff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crontab for all users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~/.ssh/ (and /root/ not just /home)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/etc/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/etc/passwd &amp; /etc/shadow &amp; /etc/sudoers</a:t>
            </a:r>
            <a:endParaRPr/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●"/>
            </a:pPr>
            <a:r>
              <a:rPr lang="en" sz="2400"/>
              <a:t>Know all SetUID binaries and watch for new ones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Realism</a:t>
            </a:r>
            <a:endParaRPr/>
          </a:p>
        </p:txBody>
      </p:sp>
      <p:sp>
        <p:nvSpPr>
          <p:cNvPr id="35" name="Google Shape;35;p9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“</a:t>
            </a:r>
            <a:r>
              <a:rPr lang="en"/>
              <a:t>CCDC’s</a:t>
            </a:r>
            <a:r>
              <a:rPr lang="en"/>
              <a:t> not production!” - Jorge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If you’re a sysadmin and you try to act like one, it will not work (and the red team’s going to have a lot of fun)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CCDC teaches you a bunch of skills, but how to professionally and smoothly run a network is not one of them.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Linux Commands</a:t>
            </a:r>
            <a:endParaRPr/>
          </a:p>
        </p:txBody>
      </p:sp>
      <p:sp>
        <p:nvSpPr>
          <p:cNvPr id="143" name="Google Shape;143;p27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 sz="2400"/>
              <a:t>Final all 'immutable' files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sz="2400"/>
              <a:t>find . | xargs -I file lsattr -a file 2&gt;/dev/null | grep '</a:t>
            </a:r>
            <a:r>
              <a:rPr lang="en"/>
              <a:t>^....i</a:t>
            </a:r>
            <a:r>
              <a:rPr lang="en" sz="2400"/>
              <a:t>'</a:t>
            </a:r>
            <a:endParaRPr sz="2400"/>
          </a:p>
          <a:p>
            <a:pPr indent="-3810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lang="en"/>
              <a:t>'chattr -i file' to change it back</a:t>
            </a:r>
            <a:endParaRPr/>
          </a:p>
          <a:p>
            <a:pPr indent="-3810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lang="en"/>
              <a:t>Doing this on / takes a long time, point it where it counts: /etc/, ~/, /tmp/   etc.. etc..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"/>
              <a:t>Sorry Raph.. :-)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b="1" sz="1400"/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b="1" lang="en" sz="1400"/>
              <a:t>time find / | xargs -I file lsattr -a file 2&gt;/dev/null | grep '^....i'</a:t>
            </a:r>
            <a:endParaRPr b="1" sz="1400"/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b="1" lang="en" sz="1400"/>
              <a:t>----i-------------- /etc/bob.txt</a:t>
            </a:r>
            <a:endParaRPr b="1" sz="1400"/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b="1" lang="en" sz="1400"/>
              <a:t>----i-------------- /etc/bob.txt</a:t>
            </a:r>
            <a:endParaRPr b="1" sz="1400"/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t/>
            </a:r>
            <a:endParaRPr b="1" sz="1400"/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b="1" lang="en" sz="1400"/>
              <a:t>real    9m15.451s</a:t>
            </a:r>
            <a:endParaRPr b="1" sz="1400"/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b="1" lang="en" sz="1400"/>
              <a:t>user    0m51.505s</a:t>
            </a:r>
            <a:endParaRPr b="1" sz="1400"/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b="1" lang="en" sz="1400"/>
              <a:t>sys     6m38.862s</a:t>
            </a:r>
            <a:endParaRPr b="1" sz="1400"/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None/>
            </a:pPr>
            <a:r>
              <a:rPr lang="en" sz="1400"/>
              <a:t>                                                        </a:t>
            </a:r>
            <a:r>
              <a:rPr b="1" lang="en" sz="1400"/>
              <a:t>Just /etc =&gt;      real    0m2.674s</a:t>
            </a:r>
            <a:endParaRPr b="1" sz="1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Windows Admin</a:t>
            </a:r>
            <a:endParaRPr/>
          </a:p>
        </p:txBody>
      </p:sp>
      <p:sp>
        <p:nvSpPr>
          <p:cNvPr id="149" name="Google Shape;149;p28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Event Viewer is your friend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Autoruns is your friend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Process Explorer and TCP View are your friend</a:t>
            </a:r>
            <a:endParaRPr sz="2400"/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lang="en" sz="2400"/>
              <a:t>OSSEC works for windows too </a:t>
            </a:r>
            <a:endParaRPr sz="2400"/>
          </a:p>
          <a:p>
            <a:pPr indent="-3810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lang="en" sz="2400"/>
              <a:t>(</a:t>
            </a:r>
            <a:r>
              <a:rPr lang="en"/>
              <a:t>a</a:t>
            </a:r>
            <a:r>
              <a:rPr lang="en" sz="2400"/>
              <a:t>gent only, </a:t>
            </a:r>
            <a:r>
              <a:rPr lang="en"/>
              <a:t>m</a:t>
            </a:r>
            <a:r>
              <a:rPr lang="en" sz="2400"/>
              <a:t>ust talk to a Linux server for reporting)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Change passwords and fast! (Automate if possible)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Remove unused users and services</a:t>
            </a:r>
            <a:endParaRPr sz="2400"/>
          </a:p>
          <a:p>
            <a:pPr indent="-381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lang="en" sz="2400"/>
              <a:t>Turn your firewall on and REMOVE EXCEPTIONS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Turn off Teredo</a:t>
            </a:r>
            <a:endParaRPr sz="2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Mark Russinovich is your friend.</a:t>
            </a:r>
            <a:endParaRPr sz="2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Windows Admin - Changing Passwords Fast</a:t>
            </a:r>
            <a:endParaRPr/>
          </a:p>
        </p:txBody>
      </p:sp>
      <p:sp>
        <p:nvSpPr>
          <p:cNvPr id="155" name="Google Shape;155;p29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Program one: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AutoIt (make a binary to do it faster)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Download one: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http://bit.ly/bulkpasswordcontrol (AD only - not local)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Advantage: pseudo random passwords</a:t>
            </a:r>
            <a:endParaRPr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Built in one: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dsquery user ou=Users,dc=testlab,dc=net | dsmod user -pwd RedTeamSucks! -mustchpwd yes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LAPS for local admin passwords (Not built in, but it is Microsoft tool)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https://technet.microsoft.com/en-us/library/security/3062591.aspx</a:t>
            </a:r>
            <a:endParaRPr/>
          </a:p>
          <a:p>
            <a:pPr indent="0" lvl="0" marL="45720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Windows Admin - GPO (Security)</a:t>
            </a:r>
            <a:endParaRPr/>
          </a:p>
        </p:txBody>
      </p:sp>
      <p:sp>
        <p:nvSpPr>
          <p:cNvPr id="161" name="Google Shape;161;p30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Some specific Windows Group Policy to set</a:t>
            </a:r>
            <a:endParaRPr sz="2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Security Options</a:t>
            </a:r>
            <a:endParaRPr sz="2400"/>
          </a:p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Network security: LAN Manager authentication level - Send NTLMv2  response only\refuse NTLM &amp; LM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Network security: Do not store LAN Manager hash value on next password change - Enabled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Network access: Do not allow anonymous enumeration of SAM accounts and shares - Enabled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Network access: Do not allow anonymous enumeration of SAM accounts - Enabled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Network access: Allow anonymous SID/name translation - Disabled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Accounts: Rename administrator account - Rename to something unique (but remember it)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Interactive logon: Message text for users attempting to log on - sometimes an inject</a:t>
            </a:r>
            <a:endParaRPr sz="18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Windows Admin - GPO (Audit)</a:t>
            </a:r>
            <a:endParaRPr/>
          </a:p>
        </p:txBody>
      </p:sp>
      <p:sp>
        <p:nvSpPr>
          <p:cNvPr id="167" name="Google Shape;167;p31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Audit Policy</a:t>
            </a:r>
            <a:endParaRPr sz="2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Learn to configure windows audit logs and understand the events.</a:t>
            </a:r>
            <a:endParaRPr sz="2400"/>
          </a:p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Audit process tracking - Successes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Audit account management - Successes, Failures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Audit logon events - Successes, Failures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Audit account logon events - Successes, Failures</a:t>
            </a:r>
            <a:endParaRPr sz="24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Windows Admin - GPO (Other)</a:t>
            </a:r>
            <a:endParaRPr/>
          </a:p>
        </p:txBody>
      </p:sp>
      <p:sp>
        <p:nvSpPr>
          <p:cNvPr id="173" name="Google Shape;173;p32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User Rights Assignment</a:t>
            </a:r>
            <a:endParaRPr sz="2400"/>
          </a:p>
          <a:p>
            <a:pPr indent="-419100" lvl="0" marL="457200" rtl="0" algn="l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 sz="2400"/>
              <a:t>Debug programs - Remove all groups/users</a:t>
            </a:r>
            <a:endParaRPr sz="24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sz="2400"/>
              <a:t>Allow log on through Terminal Services - Leave blank to disallow login via TS even if it has been started.</a:t>
            </a:r>
            <a:endParaRPr sz="2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Windows Admin - Local GPO</a:t>
            </a:r>
            <a:endParaRPr/>
          </a:p>
        </p:txBody>
      </p:sp>
      <p:sp>
        <p:nvSpPr>
          <p:cNvPr id="179" name="Google Shape;179;p33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Local GPO is much faster to push out on small networks, and can be applied to any Windows system, not just domain joined ones (plus if the attacker kicks a box off the domain, domain GPO goes away). There isn't an easy way to do it for all GPO settings, but for security ones 'secedit' is your friend.</a:t>
            </a:r>
            <a:endParaRPr sz="2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-- Export a config from a VM or other default install for reference:</a:t>
            </a:r>
            <a:endParaRPr sz="2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000000"/>
                </a:solidFill>
              </a:rPr>
              <a:t>secedit /export /cfg checkme.inf</a:t>
            </a:r>
            <a:endParaRPr sz="2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-- Edit to to have more secure settings then import onto your target system: </a:t>
            </a:r>
            <a:endParaRPr sz="2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000000"/>
                </a:solidFill>
              </a:rPr>
              <a:t>secedit /configure /db secedit.sdb /cfg securecheckme.inf</a:t>
            </a:r>
            <a:endParaRPr b="1" sz="2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Web Admin</a:t>
            </a:r>
            <a:endParaRPr/>
          </a:p>
        </p:txBody>
      </p:sp>
      <p:sp>
        <p:nvSpPr>
          <p:cNvPr id="185" name="Google Shape;185;p34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Mod_Security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(get the linux admin to install it quickly, and get comfortable installing it on Windows)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http://blog.spiderlabs.com/2013/04/web-application-defenders-cookbook-ccdc-blue-team-cheatsheet.html</a:t>
            </a:r>
            <a:r>
              <a:rPr lang="en"/>
              <a:t> (just ignore the honey traps portion, you normally won’t have time to set or monitor for them)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Passwords… find them, reset them, most likely the Red Team found them first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Look for administrative interfaces and restrict them to localhost or an “admin” box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Web Admin (Cont’d)</a:t>
            </a:r>
            <a:endParaRPr/>
          </a:p>
        </p:txBody>
      </p:sp>
      <p:sp>
        <p:nvSpPr>
          <p:cNvPr id="191" name="Google Shape;191;p35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As quick as possible figure out the use of the web apps provided and how they play into the “company” you are pretending to be.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Watch logs, get them shipped somewhere, syslog, splunk, something so you can watch them all at once.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Client Services</a:t>
            </a:r>
            <a:endParaRPr/>
          </a:p>
        </p:txBody>
      </p:sp>
      <p:sp>
        <p:nvSpPr>
          <p:cNvPr id="197" name="Google Shape;197;p36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Turn on text only email reading if email is in play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Microsoft Security Essentials free for SMB and home users so White Cell should be ok with it and hands down the best AV (IMHO)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They have firewalls too! (nudge nudge)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On windows systems install PeerBlock, it's a very small software package that does IP blocking for windows and supports LARGE IP lists (like every IP but my subnet) and supports egress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On Linux remove all remote access options. It's a client, it doesn't need SSHd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</a:t>
            </a:r>
            <a:endParaRPr/>
          </a:p>
        </p:txBody>
      </p:sp>
      <p:sp>
        <p:nvSpPr>
          <p:cNvPr id="41" name="Google Shape;41;p10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Anna Staats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Seamus Burke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Won CCDC an eternity ago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Guy that made the slides - Rob Fuller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Mid Atlantic CCDC Red Team since 2007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National CCDC Red Teamer since 2012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A Senior Red Teamer at my day job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Pentesting for a few years ;-)</a:t>
            </a:r>
            <a:endParaRPr/>
          </a:p>
          <a:p>
            <a:pPr indent="-3810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lang="en"/>
              <a:t>Hak5</a:t>
            </a:r>
            <a:endParaRPr/>
          </a:p>
          <a:p>
            <a:pPr indent="-3810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lang="en"/>
              <a:t>USMC</a:t>
            </a:r>
            <a:endParaRPr/>
          </a:p>
        </p:txBody>
      </p:sp>
      <p:sp>
        <p:nvSpPr>
          <p:cNvPr id="42" name="Google Shape;42;p10"/>
          <p:cNvSpPr txBox="1"/>
          <p:nvPr/>
        </p:nvSpPr>
        <p:spPr>
          <a:xfrm>
            <a:off x="2497675" y="243425"/>
            <a:ext cx="6138300" cy="10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 === PRESENTER ===</a:t>
            </a:r>
            <a:endParaRPr>
              <a:solidFill>
                <a:srgbClr val="FF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0000"/>
                </a:solidFill>
              </a:rPr>
              <a:t> THIS IS A FREE CROWDSOURCED PRESENTATION, PLEASE ADD YOUR OWN INFORMATION HERE</a:t>
            </a:r>
            <a:endParaRPr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Incident Responder</a:t>
            </a:r>
            <a:endParaRPr/>
          </a:p>
        </p:txBody>
      </p:sp>
      <p:sp>
        <p:nvSpPr>
          <p:cNvPr id="203" name="Google Shape;203;p37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60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Windows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Autoruns and other Sysinternals from a known good source. Ask White Team for a USB if you aren't allowed to have one/bring one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List logged in users (qwinsta)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If notepad.exe is running you've been breached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Linux/BSD/Nix</a:t>
            </a:r>
            <a:endParaRPr sz="1800"/>
          </a:p>
          <a:p>
            <a:pPr indent="-3810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lang="en" sz="1800"/>
              <a:t>.bash_history</a:t>
            </a:r>
            <a:endParaRPr sz="1800"/>
          </a:p>
          <a:p>
            <a:pPr indent="-3810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○"/>
            </a:pPr>
            <a:r>
              <a:rPr lang="en" sz="1800"/>
              <a:t>~/.ssh/authorized_keys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lsof -nPi / netstat -ano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know where logs are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diff process list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fuser -k pts/2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Get the incident response forms and learn how to fill them out. Big points! 5 dolla</a:t>
            </a:r>
            <a:endParaRPr sz="18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8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Know your space</a:t>
            </a:r>
            <a:endParaRPr/>
          </a:p>
        </p:txBody>
      </p:sp>
      <p:sp>
        <p:nvSpPr>
          <p:cNvPr id="209" name="Google Shape;209;p38"/>
          <p:cNvSpPr txBox="1"/>
          <p:nvPr>
            <p:ph idx="1" type="subTitle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Physical space</a:t>
            </a:r>
            <a:endParaRPr/>
          </a:p>
        </p:txBody>
      </p:sp>
      <p:sp>
        <p:nvSpPr>
          <p:cNvPr id="215" name="Google Shape;215;p39"/>
          <p:cNvSpPr txBox="1"/>
          <p:nvPr>
            <p:ph idx="1" type="body"/>
          </p:nvPr>
        </p:nvSpPr>
        <p:spPr>
          <a:xfrm>
            <a:off x="457200" y="1342630"/>
            <a:ext cx="8229600" cy="522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60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Go into blackout (everyone has a single role) every morning. Check everything from network cables to users, services, and passwords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Baseline and inventory your gear every day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Look for tape on mouses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Schedule 20 minutes before the ending bell to police your space. Remove and secure all media (physical and digital)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Tag (like in graphiti) all of your gear, think SPY movie (small piece of tape to know if someone opened the door)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GSM bugs? Keyloggers? Wifi Access Points? Voice recorders? Stuff that Tom Cruise would use (minus the couch jumping)</a:t>
            </a:r>
            <a:endParaRPr sz="2200"/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Char char="●"/>
            </a:pPr>
            <a:r>
              <a:rPr lang="en" sz="2200"/>
              <a:t>If the fire alarm goes off, ask the White Cell if it's real.</a:t>
            </a:r>
            <a:endParaRPr sz="22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4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Verbal Space</a:t>
            </a:r>
            <a:endParaRPr/>
          </a:p>
        </p:txBody>
      </p:sp>
      <p:sp>
        <p:nvSpPr>
          <p:cNvPr id="221" name="Google Shape;221;p40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●"/>
            </a:pPr>
            <a:r>
              <a:rPr lang="en"/>
              <a:t>If you get injects via phone, call back just like you (sh/w)ould your bank. Start to recognize the voice, have the same person answer every time.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Verify _any_ communication with alternative means. Challenge / Response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41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Know your network</a:t>
            </a:r>
            <a:endParaRPr/>
          </a:p>
        </p:txBody>
      </p:sp>
      <p:sp>
        <p:nvSpPr>
          <p:cNvPr id="227" name="Google Shape;227;p41"/>
          <p:cNvSpPr txBox="1"/>
          <p:nvPr>
            <p:ph idx="1" type="subTitle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4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Forget Snort/Splunk/Nagios/Cacti</a:t>
            </a:r>
            <a:endParaRPr/>
          </a:p>
        </p:txBody>
      </p:sp>
      <p:sp>
        <p:nvSpPr>
          <p:cNvPr id="233" name="Google Shape;233;p42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You do not have time to install and configure these, much less watch them. Don't.</a:t>
            </a:r>
            <a:endParaRPr/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●"/>
            </a:pPr>
            <a:r>
              <a:rPr lang="en"/>
              <a:t>Event Viewer, /var/logs, .bash_history</a:t>
            </a:r>
            <a:endParaRPr/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●"/>
            </a:pPr>
            <a:r>
              <a:rPr lang="en"/>
              <a:t>Create a network map a head of time. Know it, love it, feed it breakfast</a:t>
            </a:r>
            <a:endParaRPr/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●"/>
            </a:pPr>
            <a:r>
              <a:rPr lang="en"/>
              <a:t>NetworkMiner makes it easy to watch for new IPs connecting to/from your system</a:t>
            </a:r>
            <a:endParaRPr/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●"/>
            </a:pPr>
            <a:r>
              <a:rPr lang="en"/>
              <a:t>nmap has NSE scripts to check for vulnerabilities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Nikto can catch easy web app stuff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43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Know your defences</a:t>
            </a:r>
            <a:endParaRPr/>
          </a:p>
        </p:txBody>
      </p:sp>
      <p:sp>
        <p:nvSpPr>
          <p:cNvPr id="239" name="Google Shape;239;p43"/>
          <p:cNvSpPr txBox="1"/>
          <p:nvPr>
            <p:ph idx="1" type="subTitle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4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gets the most bang for the buck?</a:t>
            </a:r>
            <a:endParaRPr/>
          </a:p>
        </p:txBody>
      </p:sp>
      <p:sp>
        <p:nvSpPr>
          <p:cNvPr id="245" name="Google Shape;245;p44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A clear head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Firewalls</a:t>
            </a:r>
            <a:endParaRPr/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●"/>
            </a:pPr>
            <a:r>
              <a:rPr lang="en"/>
              <a:t>AV</a:t>
            </a:r>
            <a:endParaRPr/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●"/>
            </a:pPr>
            <a:r>
              <a:rPr lang="en"/>
              <a:t>File Integrity Monitoring (FIM)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Logs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  ||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  ||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  ||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  V</a:t>
            </a:r>
            <a:endParaRPr/>
          </a:p>
          <a:p>
            <a:pPr indent="-419100" lvl="0" marL="457200" rtl="0" algn="l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Patches (At least all of them we'll talk later)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45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Know your enemy</a:t>
            </a:r>
            <a:endParaRPr/>
          </a:p>
        </p:txBody>
      </p:sp>
      <p:sp>
        <p:nvSpPr>
          <p:cNvPr id="251" name="Google Shape;251;p45"/>
          <p:cNvSpPr txBox="1"/>
          <p:nvPr>
            <p:ph idx="1" type="subTitle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46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RED TEAM ARE NOT GODS</a:t>
            </a:r>
            <a:endParaRPr/>
          </a:p>
        </p:txBody>
      </p:sp>
      <p:sp>
        <p:nvSpPr>
          <p:cNvPr id="257" name="Google Shape;257;p46"/>
          <p:cNvSpPr txBox="1"/>
          <p:nvPr>
            <p:ph idx="1" type="subTitle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someone asks you if you are a god, you say: YES!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Tell 'em what you're gonna tell 'em</a:t>
            </a:r>
            <a:endParaRPr/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Year(s) in review - what worked and didn't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Practice and Preparation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Know your team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Know your role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Know your space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Know your network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Know your defences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Know your enemy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Know your weak points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Risk Prioritization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Quick solutions to hard problems</a:t>
            </a:r>
            <a:endParaRPr sz="24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4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Realm of Possible</a:t>
            </a:r>
            <a:endParaRPr/>
          </a:p>
        </p:txBody>
      </p:sp>
      <p:sp>
        <p:nvSpPr>
          <p:cNvPr id="263" name="Google Shape;263;p47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ARP spoofing only works on a broadcast range. Configure your router/firewall and you're fine, stop worrying about it.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DNS poisoning is hard and takes time, the Red Team _probably_ won't do it. Don't waste your time on it</a:t>
            </a:r>
            <a:endParaRPr/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●"/>
            </a:pPr>
            <a:r>
              <a:rPr lang="en"/>
              <a:t>They cannot launch missiles by whistling the 2600Hz tone into your VoIP Phone</a:t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4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 Gorrillllla</a:t>
            </a:r>
            <a:endParaRPr/>
          </a:p>
        </p:txBody>
      </p:sp>
      <p:sp>
        <p:nvSpPr>
          <p:cNvPr id="269" name="Google Shape;269;p48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Red Team posturing is just that, ignore it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Red Team isn't going to get in if you focus on the basics and keeping them out instead of getting them out</a:t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4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Know the Red Team tools</a:t>
            </a:r>
            <a:endParaRPr/>
          </a:p>
        </p:txBody>
      </p:sp>
      <p:sp>
        <p:nvSpPr>
          <p:cNvPr id="275" name="Google Shape;275;p49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Run Poison Ivy, know how to remove it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Run Metasploit's attacks psexec, MS08_067, and MS09_050 and see what changes are made to the system</a:t>
            </a:r>
            <a:endParaRPr/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●"/>
            </a:pPr>
            <a:r>
              <a:rPr lang="en"/>
              <a:t>Run Metasploit's persistence script, know how to get rid of it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AUTORUNS is your friend</a:t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50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Risk prioritization</a:t>
            </a:r>
            <a:endParaRPr/>
          </a:p>
        </p:txBody>
      </p:sp>
      <p:sp>
        <p:nvSpPr>
          <p:cNvPr id="281" name="Google Shape;281;p50"/>
          <p:cNvSpPr txBox="1"/>
          <p:nvPr>
            <p:ph idx="1" type="subTitle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5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patch too much...</a:t>
            </a:r>
            <a:endParaRPr/>
          </a:p>
        </p:txBody>
      </p:sp>
      <p:sp>
        <p:nvSpPr>
          <p:cNvPr id="287" name="Google Shape;287;p51"/>
          <p:cNvSpPr txBox="1"/>
          <p:nvPr>
            <p:ph idx="1" type="body"/>
          </p:nvPr>
        </p:nvSpPr>
        <p:spPr>
          <a:xfrm>
            <a:off x="457200" y="1355787"/>
            <a:ext cx="8229600" cy="513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6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Patch what is exploitable. This will save on download time, install time, and maximizes impact. Assume certain vulnerabilities.</a:t>
            </a:r>
            <a:endParaRPr sz="2400"/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●"/>
            </a:pPr>
            <a:r>
              <a:rPr lang="en" sz="2400"/>
              <a:t>If XP/2k3 then PATCH MS08_067</a:t>
            </a:r>
            <a:endParaRPr sz="2400"/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●"/>
            </a:pPr>
            <a:r>
              <a:rPr lang="en" sz="2400"/>
              <a:t>If Vista/7/2k8 then PATCH MS09_050</a:t>
            </a:r>
            <a:endParaRPr sz="2400"/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●"/>
            </a:pPr>
            <a:r>
              <a:rPr lang="en" sz="2400"/>
              <a:t>If Linux/BSD don't patch, secure the kernel</a:t>
            </a:r>
            <a:endParaRPr sz="2400"/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NO ONE IS GOING TO DROP 0DAY AT CCDC</a:t>
            </a:r>
            <a:endParaRPr sz="2400"/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NO ONE IS GOING TO DROP 0DAY AT CCDC</a:t>
            </a:r>
            <a:endParaRPr sz="2400"/>
          </a:p>
          <a:p>
            <a:pPr indent="0" lvl="0" marL="0" marR="0" rtl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NO ONE IS GOING TO DROP 0DAY AT CCDC</a:t>
            </a:r>
            <a:endParaRPr sz="2400"/>
          </a:p>
          <a:p>
            <a:pPr indent="0" lvl="0" marL="0" rtl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NO ONE IS GOING TO DROP 0DAY AT CCDC</a:t>
            </a:r>
            <a:endParaRPr sz="2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This also closely resembles the challenges of enterprise networks as you won't be able to patch everything on every system. Go for what counts.</a:t>
            </a:r>
            <a:endParaRPr sz="240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52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Quick solutions to the right problems is the way to win.</a:t>
            </a:r>
            <a:endParaRPr/>
          </a:p>
        </p:txBody>
      </p:sp>
      <p:sp>
        <p:nvSpPr>
          <p:cNvPr id="293" name="Google Shape;293;p52"/>
          <p:cNvSpPr txBox="1"/>
          <p:nvPr>
            <p:ph idx="1" type="subTitle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 from mistakes, don't sweat them</a:t>
            </a:r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5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</p:txBody>
      </p:sp>
      <p:sp>
        <p:nvSpPr>
          <p:cNvPr id="299" name="Google Shape;299;p53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Rob Fuller</a:t>
            </a:r>
            <a:endParaRPr sz="2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- mubix@hak5.org</a:t>
            </a:r>
            <a:endParaRPr sz="2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- @mubix on twitter</a:t>
            </a:r>
            <a:endParaRPr sz="2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- http://www.room362.com/</a:t>
            </a:r>
            <a:endParaRPr sz="2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Special thanks to Devon, Joseph, Marco, Aaron, Raymond, and Brian for the 1 AM jam session to get these slides together. Go social media.</a:t>
            </a:r>
            <a:endParaRPr sz="2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Alex Herrick for GPOs and other suggestions</a:t>
            </a:r>
            <a:endParaRPr sz="2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/>
              <a:t>Craig Balding for the beautiful 'iptstate' command</a:t>
            </a:r>
            <a:endParaRPr sz="2400"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Year(s) in review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you do wrong...</a:t>
            </a:r>
            <a:endParaRPr/>
          </a:p>
        </p:txBody>
      </p:sp>
      <p:sp>
        <p:nvSpPr>
          <p:cNvPr id="59" name="Google Shape;59;p13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Get frustrated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Don't ask enough questions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White/Black cell is there to support you...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Injects are the only way you need to support them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Focus too much on what is going wrong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Patch everything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Leave default passwords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Windows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SSH/Linux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Web Applications / Administration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Databases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complaints about the Red Team</a:t>
            </a:r>
            <a:endParaRPr/>
          </a:p>
        </p:txBody>
      </p:sp>
      <p:sp>
        <p:nvSpPr>
          <p:cNvPr id="65" name="Google Shape;65;p14"/>
          <p:cNvSpPr txBox="1"/>
          <p:nvPr>
            <p:ph idx="1" type="body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Stolen from http://bit.ly/rmudge_derbycon  </a:t>
            </a:r>
            <a:endParaRPr/>
          </a:p>
          <a:p>
            <a:pPr indent="-419100" lvl="0" marL="457200" rtl="0" algn="l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How many 0days did you use?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If you have a head start that's unfair!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Real world attackers started attacking any Org that you get a job at before you got there. 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b="1" lang="en"/>
              <a:t>You</a:t>
            </a:r>
            <a:r>
              <a:rPr lang="en"/>
              <a:t> have the biggest advantage. You know we are coming. Don't expect to have this when you get to the 'real world'</a:t>
            </a:r>
            <a:endParaRPr/>
          </a:p>
          <a:p>
            <a:pPr indent="-4191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●"/>
            </a:pPr>
            <a:r>
              <a:rPr lang="en"/>
              <a:t>They used really advanced tools!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Nope, we found DEFAULT credentials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Practice and Preparation</a:t>
            </a:r>
            <a:endParaRPr/>
          </a:p>
        </p:txBody>
      </p:sp>
      <p:sp>
        <p:nvSpPr>
          <p:cNvPr id="71" name="Google Shape;71;p15"/>
          <p:cNvSpPr txBox="1"/>
          <p:nvPr>
            <p:ph idx="1" type="subTitle"/>
          </p:nvPr>
        </p:nvSpPr>
        <p:spPr>
          <a:xfrm>
            <a:off x="685800" y="3786738"/>
            <a:ext cx="7772400" cy="104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ugly red book that won’t fit on a shelf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457200" y="1295400"/>
            <a:ext cx="8229600" cy="5390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19100" lvl="0" marL="457200" rtl="0" algn="l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Create a playbook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Automate everything you can/makes sense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Kill trees (have a copy for each member)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Have a list of shortened URLs for common resources printed out. AV download/etc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Password sheets _FOR EACH DAY_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Cheat Sheets _FOR STUFF YOU NEED_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Looking through pages of references is just as bad as having to google it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List of known and standard users per OS</a:t>
            </a:r>
            <a:endParaRPr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List of known and standard services per OS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